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61" r:id="rId2"/>
    <p:sldId id="263"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Microsoft YaHei UI" panose="020B0503020204020204" pitchFamily="34" charset="-122"/>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98"/>
    <p:restoredTop sz="94702"/>
  </p:normalViewPr>
  <p:slideViewPr>
    <p:cSldViewPr snapToGrid="0" showGuides="1">
      <p:cViewPr>
        <p:scale>
          <a:sx n="186" d="100"/>
          <a:sy n="186" d="100"/>
        </p:scale>
        <p:origin x="5224" y="-1128"/>
      </p:cViewPr>
      <p:guideLst>
        <p:guide orient="horz" pos="3174"/>
        <p:guide pos="1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6874"/>
            <a:ext cx="9393311" cy="10856982"/>
            <a:chOff x="-2705893" y="-6874"/>
            <a:chExt cx="9393311" cy="10856982"/>
          </a:xfrm>
        </p:grpSpPr>
        <p:sp>
          <p:nvSpPr>
            <p:cNvPr id="3" name="Rectangle 2"/>
            <p:cNvSpPr/>
            <p:nvPr/>
          </p:nvSpPr>
          <p:spPr>
            <a:xfrm>
              <a:off x="63445" y="-6874"/>
              <a:ext cx="3600000" cy="10116000"/>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6259"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72"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2690883" y="60641"/>
              <a:ext cx="252807" cy="252000"/>
            </a:xfrm>
            <a:prstGeom prst="ellipse">
              <a:avLst/>
            </a:prstGeom>
            <a:noFill/>
            <a:ln>
              <a:noFill/>
            </a:ln>
          </p:spPr>
        </p:pic>
      </p:grpSp>
      <p:pic>
        <p:nvPicPr>
          <p:cNvPr id="10" name="图片 2" descr="C:\Users\huangshumao\Desktop\未标题-1.png未标题-1">
            <a:extLst>
              <a:ext uri="{FF2B5EF4-FFF2-40B4-BE49-F238E27FC236}">
                <a16:creationId xmlns:a16="http://schemas.microsoft.com/office/drawing/2014/main" id="{5427CD5F-2242-B03D-C90A-EA541D3E9338}"/>
              </a:ext>
            </a:extLst>
          </p:cNvPr>
          <p:cNvPicPr>
            <a:picLocks noChangeAspect="1"/>
          </p:cNvPicPr>
          <p:nvPr userDrawn="1"/>
        </p:nvPicPr>
        <p:blipFill rotWithShape="1">
          <a:blip r:embed="rId7"/>
          <a:srcRect l="6147" t="6531" r="7223" b="6924"/>
          <a:stretch/>
        </p:blipFill>
        <p:spPr>
          <a:xfrm>
            <a:off x="2978211" y="60641"/>
            <a:ext cx="541059" cy="252000"/>
          </a:xfrm>
          <a:prstGeom prst="rect">
            <a:avLst/>
          </a:prstGeom>
          <a:solidFill>
            <a:schemeClr val="bg1"/>
          </a:solidFill>
          <a:ln>
            <a:solidFill>
              <a:schemeClr val="bg1"/>
            </a:solidFill>
          </a:ln>
        </p:spPr>
      </p:pic>
      <p:grpSp>
        <p:nvGrpSpPr>
          <p:cNvPr id="11" name="Group 10">
            <a:extLst>
              <a:ext uri="{FF2B5EF4-FFF2-40B4-BE49-F238E27FC236}">
                <a16:creationId xmlns:a16="http://schemas.microsoft.com/office/drawing/2014/main" id="{A6325E63-9D88-E3E9-AC42-4B34BCBC7860}"/>
              </a:ext>
            </a:extLst>
          </p:cNvPr>
          <p:cNvGrpSpPr/>
          <p:nvPr userDrawn="1"/>
        </p:nvGrpSpPr>
        <p:grpSpPr>
          <a:xfrm>
            <a:off x="-70422" y="9286452"/>
            <a:ext cx="3610966" cy="702381"/>
            <a:chOff x="-101721" y="9288312"/>
            <a:chExt cx="3663276" cy="702381"/>
          </a:xfrm>
        </p:grpSpPr>
        <p:sp>
          <p:nvSpPr>
            <p:cNvPr id="12" name="Google Shape;142;p25">
              <a:extLst>
                <a:ext uri="{FF2B5EF4-FFF2-40B4-BE49-F238E27FC236}">
                  <a16:creationId xmlns:a16="http://schemas.microsoft.com/office/drawing/2014/main" id="{3B23031F-A696-D333-D133-178E3E5649B9}"/>
                </a:ext>
              </a:extLst>
            </p:cNvPr>
            <p:cNvSpPr/>
            <p:nvPr/>
          </p:nvSpPr>
          <p:spPr>
            <a:xfrm>
              <a:off x="-101721" y="9328141"/>
              <a:ext cx="1113850"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13" name="Google Shape;139;p25">
              <a:extLst>
                <a:ext uri="{FF2B5EF4-FFF2-40B4-BE49-F238E27FC236}">
                  <a16:creationId xmlns:a16="http://schemas.microsoft.com/office/drawing/2014/main" id="{C8ED1DEF-6A9C-4F35-9469-BB423EAAA7D6}"/>
                </a:ext>
              </a:extLst>
            </p:cNvPr>
            <p:cNvPicPr preferRelativeResize="0">
              <a:picLocks noChangeAspect="1"/>
            </p:cNvPicPr>
            <p:nvPr/>
          </p:nvPicPr>
          <p:blipFill rotWithShape="1">
            <a:blip r:embed="rId6"/>
            <a:srcRect/>
            <a:stretch>
              <a:fillRect/>
            </a:stretch>
          </p:blipFill>
          <p:spPr>
            <a:xfrm>
              <a:off x="985992" y="9288312"/>
              <a:ext cx="342637" cy="341543"/>
            </a:xfrm>
            <a:prstGeom prst="ellipse">
              <a:avLst/>
            </a:prstGeom>
            <a:noFill/>
            <a:ln>
              <a:noFill/>
            </a:ln>
          </p:spPr>
        </p:pic>
        <p:pic>
          <p:nvPicPr>
            <p:cNvPr id="14" name="图片 20">
              <a:extLst>
                <a:ext uri="{FF2B5EF4-FFF2-40B4-BE49-F238E27FC236}">
                  <a16:creationId xmlns:a16="http://schemas.microsoft.com/office/drawing/2014/main" id="{7E98EB67-8707-57A7-625E-F21E168482E1}"/>
                </a:ext>
              </a:extLst>
            </p:cNvPr>
            <p:cNvPicPr>
              <a:picLocks noChangeAspect="1"/>
            </p:cNvPicPr>
            <p:nvPr/>
          </p:nvPicPr>
          <p:blipFill>
            <a:blip r:embed="rId8"/>
            <a:srcRect l="1086" t="22516" r="1086" b="25936"/>
            <a:stretch>
              <a:fillRect/>
            </a:stretch>
          </p:blipFill>
          <p:spPr>
            <a:xfrm>
              <a:off x="1040602" y="9734166"/>
              <a:ext cx="704265" cy="252000"/>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15" name="图片 21">
              <a:extLst>
                <a:ext uri="{FF2B5EF4-FFF2-40B4-BE49-F238E27FC236}">
                  <a16:creationId xmlns:a16="http://schemas.microsoft.com/office/drawing/2014/main" id="{0B4A7206-5767-D2A4-425E-382640CCCC98}"/>
                </a:ext>
              </a:extLst>
            </p:cNvPr>
            <p:cNvPicPr>
              <a:picLocks noChangeAspect="1"/>
            </p:cNvPicPr>
            <p:nvPr/>
          </p:nvPicPr>
          <p:blipFill>
            <a:blip r:embed="rId9"/>
            <a:stretch>
              <a:fillRect/>
            </a:stretch>
          </p:blipFill>
          <p:spPr>
            <a:xfrm>
              <a:off x="44088" y="9738693"/>
              <a:ext cx="822233" cy="252000"/>
            </a:xfrm>
            <a:prstGeom prst="rect">
              <a:avLst/>
            </a:prstGeom>
          </p:spPr>
        </p:pic>
        <p:pic>
          <p:nvPicPr>
            <p:cNvPr id="16" name="图片 55">
              <a:extLst>
                <a:ext uri="{FF2B5EF4-FFF2-40B4-BE49-F238E27FC236}">
                  <a16:creationId xmlns:a16="http://schemas.microsoft.com/office/drawing/2014/main" id="{0CA6DB5A-FD71-6EE7-CA52-9113B1978735}"/>
                </a:ext>
              </a:extLst>
            </p:cNvPr>
            <p:cNvPicPr>
              <a:picLocks noChangeAspect="1"/>
            </p:cNvPicPr>
            <p:nvPr/>
          </p:nvPicPr>
          <p:blipFill>
            <a:blip r:embed="rId10"/>
            <a:stretch>
              <a:fillRect/>
            </a:stretch>
          </p:blipFill>
          <p:spPr>
            <a:xfrm>
              <a:off x="2834191" y="9733844"/>
              <a:ext cx="727364" cy="252000"/>
            </a:xfrm>
            <a:prstGeom prst="rect">
              <a:avLst/>
            </a:prstGeom>
          </p:spPr>
        </p:pic>
        <p:pic>
          <p:nvPicPr>
            <p:cNvPr id="17" name="图片 56">
              <a:extLst>
                <a:ext uri="{FF2B5EF4-FFF2-40B4-BE49-F238E27FC236}">
                  <a16:creationId xmlns:a16="http://schemas.microsoft.com/office/drawing/2014/main" id="{BCC932F5-ED03-2C01-A3F6-B74D6D77B3F7}"/>
                </a:ext>
              </a:extLst>
            </p:cNvPr>
            <p:cNvPicPr>
              <a:picLocks noChangeAspect="1"/>
            </p:cNvPicPr>
            <p:nvPr/>
          </p:nvPicPr>
          <p:blipFill>
            <a:blip r:embed="rId11"/>
            <a:stretch>
              <a:fillRect/>
            </a:stretch>
          </p:blipFill>
          <p:spPr>
            <a:xfrm>
              <a:off x="1919148" y="9734201"/>
              <a:ext cx="740764" cy="252000"/>
            </a:xfrm>
            <a:prstGeom prst="rect">
              <a:avLst/>
            </a:prstGeom>
          </p:spPr>
        </p:pic>
      </p:grpSp>
      <p:pic>
        <p:nvPicPr>
          <p:cNvPr id="18" name="图片 2" descr="C:\Users\huangshumao\Desktop\未标题-1.png未标题-1">
            <a:extLst>
              <a:ext uri="{FF2B5EF4-FFF2-40B4-BE49-F238E27FC236}">
                <a16:creationId xmlns:a16="http://schemas.microsoft.com/office/drawing/2014/main" id="{D7B57770-6D79-E8B6-AD8A-BAADB3671938}"/>
              </a:ext>
            </a:extLst>
          </p:cNvPr>
          <p:cNvPicPr>
            <a:picLocks noChangeAspect="1"/>
          </p:cNvPicPr>
          <p:nvPr userDrawn="1"/>
        </p:nvPicPr>
        <p:blipFill rotWithShape="1">
          <a:blip r:embed="rId7"/>
          <a:srcRect l="6147" t="6531" r="7223" b="6924"/>
          <a:stretch/>
        </p:blipFill>
        <p:spPr>
          <a:xfrm>
            <a:off x="1450633" y="9325547"/>
            <a:ext cx="618352" cy="288000"/>
          </a:xfrm>
          <a:prstGeom prst="rect">
            <a:avLst/>
          </a:prstGeom>
          <a:solidFill>
            <a:schemeClr val="bg1"/>
          </a:solidFill>
          <a:ln>
            <a:solidFill>
              <a:schemeClr val="bg1"/>
            </a:solid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40946" y="3054840"/>
            <a:ext cx="183863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ct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韩大力</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ct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中国科学院 研究员</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8895" y="872142"/>
            <a:ext cx="3658870" cy="354965"/>
          </a:xfrm>
          <a:prstGeom prst="rect">
            <a:avLst/>
          </a:prstGeom>
          <a:noFill/>
          <a:ln>
            <a:noFill/>
          </a:ln>
        </p:spPr>
        <p:txBody>
          <a:bodyPr spcFirstLastPara="1" wrap="square" lIns="86550" tIns="43250" rIns="86550" bIns="43250" anchor="ctr" anchorCtr="0">
            <a:noAutofit/>
          </a:bodyPr>
          <a:lstStyle/>
          <a:p>
            <a:pPr algn="ctr"/>
            <a:r>
              <a:rPr lang="zh-CN" alt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多维度生命组学解析肿瘤免疫微环境</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0" y="3582810"/>
            <a:ext cx="3600450" cy="3122601"/>
          </a:xfrm>
          <a:prstGeom prst="rect">
            <a:avLst/>
          </a:prstGeom>
          <a:noFill/>
        </p:spPr>
        <p:txBody>
          <a:bodyPr wrap="square">
            <a:noAutofit/>
          </a:bodyPr>
          <a:lstStyle/>
          <a:p>
            <a:endParaRPr lang="en-US" altLang="zh-CN" sz="10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1000" b="1" dirty="0">
                <a:solidFill>
                  <a:schemeClr val="lt1"/>
                </a:solidFill>
                <a:effectLst>
                  <a:outerShdw blurRad="373812" dist="38100" algn="l" rotWithShape="0">
                    <a:prstClr val="black"/>
                  </a:outerShdw>
                </a:effectLst>
                <a:latin typeface="Calibri" panose="020F0502020204030204"/>
                <a:cs typeface="Calibri" panose="020F0502020204030204"/>
              </a:rPr>
              <a:t>汇报人简介</a:t>
            </a:r>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t>
            </a:r>
          </a:p>
          <a:p>
            <a:r>
              <a:rPr lang="zh-CN" altLang="en-US" sz="800" dirty="0">
                <a:solidFill>
                  <a:schemeClr val="bg1"/>
                </a:solidFill>
                <a:latin typeface="Microsoft YaHei UI" panose="020B0503020204020204" pitchFamily="34" charset="-122"/>
                <a:ea typeface="Microsoft YaHei UI" panose="020B0503020204020204" pitchFamily="34" charset="-122"/>
              </a:rPr>
              <a:t>韩大力，国家生物信息中心计算生物学部部长，中国科学院北京基因组研究所研究员，</a:t>
            </a:r>
            <a:r>
              <a:rPr lang="en-US" altLang="zh-CN" sz="800" dirty="0">
                <a:solidFill>
                  <a:schemeClr val="bg1"/>
                </a:solidFill>
                <a:latin typeface="Microsoft YaHei UI" panose="020B0503020204020204" pitchFamily="34" charset="-122"/>
                <a:ea typeface="Microsoft YaHei UI" panose="020B0503020204020204" pitchFamily="34" charset="-122"/>
              </a:rPr>
              <a:t>2007</a:t>
            </a:r>
            <a:r>
              <a:rPr lang="zh-CN" altLang="en-US" sz="800" dirty="0">
                <a:solidFill>
                  <a:schemeClr val="bg1"/>
                </a:solidFill>
                <a:latin typeface="Microsoft YaHei UI" panose="020B0503020204020204" pitchFamily="34" charset="-122"/>
                <a:ea typeface="Microsoft YaHei UI" panose="020B0503020204020204" pitchFamily="34" charset="-122"/>
              </a:rPr>
              <a:t>年毕业于中国科学技术大学生物技术专业，</a:t>
            </a:r>
            <a:r>
              <a:rPr lang="en-US" altLang="zh-CN" sz="800" dirty="0">
                <a:solidFill>
                  <a:schemeClr val="bg1"/>
                </a:solidFill>
                <a:latin typeface="Microsoft YaHei UI" panose="020B0503020204020204" pitchFamily="34" charset="-122"/>
                <a:ea typeface="Microsoft YaHei UI" panose="020B0503020204020204" pitchFamily="34" charset="-122"/>
              </a:rPr>
              <a:t>2012</a:t>
            </a:r>
            <a:r>
              <a:rPr lang="zh-CN" altLang="en-US" sz="800" dirty="0">
                <a:solidFill>
                  <a:schemeClr val="bg1"/>
                </a:solidFill>
                <a:latin typeface="Microsoft YaHei UI" panose="020B0503020204020204" pitchFamily="34" charset="-122"/>
                <a:ea typeface="Microsoft YaHei UI" panose="020B0503020204020204" pitchFamily="34" charset="-122"/>
              </a:rPr>
              <a:t>年获得中科院遗传发育所生物信息学博士学位。</a:t>
            </a:r>
            <a:r>
              <a:rPr lang="en-US" altLang="zh-CN" sz="800" dirty="0">
                <a:solidFill>
                  <a:schemeClr val="bg1"/>
                </a:solidFill>
                <a:latin typeface="Microsoft YaHei UI" panose="020B0503020204020204" pitchFamily="34" charset="-122"/>
                <a:ea typeface="Microsoft YaHei UI" panose="020B0503020204020204" pitchFamily="34" charset="-122"/>
              </a:rPr>
              <a:t>2012-2017</a:t>
            </a:r>
            <a:r>
              <a:rPr lang="zh-CN" altLang="en-US" sz="800" dirty="0">
                <a:solidFill>
                  <a:schemeClr val="bg1"/>
                </a:solidFill>
                <a:latin typeface="Microsoft YaHei UI" panose="020B0503020204020204" pitchFamily="34" charset="-122"/>
                <a:ea typeface="Microsoft YaHei UI" panose="020B0503020204020204" pitchFamily="34" charset="-122"/>
              </a:rPr>
              <a:t>年赴美国芝加哥大学从事博士后研究。</a:t>
            </a:r>
            <a:r>
              <a:rPr lang="en-US" altLang="zh-CN" sz="800" dirty="0">
                <a:solidFill>
                  <a:schemeClr val="bg1"/>
                </a:solidFill>
                <a:latin typeface="Microsoft YaHei UI" panose="020B0503020204020204" pitchFamily="34" charset="-122"/>
                <a:ea typeface="Microsoft YaHei UI" panose="020B0503020204020204" pitchFamily="34" charset="-122"/>
              </a:rPr>
              <a:t>2017</a:t>
            </a:r>
            <a:r>
              <a:rPr lang="zh-CN" altLang="en-US" sz="800" dirty="0">
                <a:solidFill>
                  <a:schemeClr val="bg1"/>
                </a:solidFill>
                <a:latin typeface="Microsoft YaHei UI" panose="020B0503020204020204" pitchFamily="34" charset="-122"/>
                <a:ea typeface="Microsoft YaHei UI" panose="020B0503020204020204" pitchFamily="34" charset="-122"/>
              </a:rPr>
              <a:t>年</a:t>
            </a:r>
            <a:r>
              <a:rPr lang="en-US" altLang="zh-CN" sz="800" dirty="0">
                <a:solidFill>
                  <a:schemeClr val="bg1"/>
                </a:solidFill>
                <a:latin typeface="Microsoft YaHei UI" panose="020B0503020204020204" pitchFamily="34" charset="-122"/>
                <a:ea typeface="Microsoft YaHei UI" panose="020B0503020204020204" pitchFamily="34" charset="-122"/>
              </a:rPr>
              <a:t>9</a:t>
            </a:r>
            <a:r>
              <a:rPr lang="zh-CN" altLang="en-US" sz="800" dirty="0">
                <a:solidFill>
                  <a:schemeClr val="bg1"/>
                </a:solidFill>
                <a:latin typeface="Microsoft YaHei UI" panose="020B0503020204020204" pitchFamily="34" charset="-122"/>
                <a:ea typeface="Microsoft YaHei UI" panose="020B0503020204020204" pitchFamily="34" charset="-122"/>
              </a:rPr>
              <a:t>月回国加入中科院北京基因组研究所（国家生物信息中心）组建独立研究团队。主要研究领域是通过多维度生命组学解析肿瘤免疫微环境，受基金委优青项目支持，入选国家百千万人才工程和国务院政府特殊津贴，获首届钟南山青年科技创新奖。</a:t>
            </a:r>
            <a:endParaRPr lang="en-US" altLang="zh-CN" sz="800" dirty="0">
              <a:solidFill>
                <a:schemeClr val="bg1"/>
              </a:solidFill>
              <a:latin typeface="Microsoft YaHei UI" panose="020B0503020204020204" pitchFamily="34" charset="-122"/>
              <a:ea typeface="Microsoft YaHei UI" panose="020B0503020204020204" pitchFamily="34" charset="-122"/>
            </a:endParaRPr>
          </a:p>
          <a:p>
            <a:endPar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800" dirty="0">
                <a:solidFill>
                  <a:schemeClr val="bg1"/>
                </a:solidFill>
                <a:latin typeface="Microsoft YaHei UI" panose="020B0503020204020204" pitchFamily="34" charset="-122"/>
                <a:ea typeface="Microsoft YaHei UI" panose="020B0503020204020204" pitchFamily="34" charset="-122"/>
              </a:rPr>
              <a:t>韩大力研究员应用表观组学技术、化学生物学工具和生物信息学方法研究</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修饰调控机制。逐渐形成利用</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表观组学、单细胞转录组学和空间转录组学相结合的特色研究体系</a:t>
            </a:r>
            <a:r>
              <a:rPr lang="en-US" altLang="zh-CN" sz="800" dirty="0">
                <a:solidFill>
                  <a:schemeClr val="bg1"/>
                </a:solidFill>
                <a:latin typeface="Microsoft YaHei UI" panose="020B0503020204020204" pitchFamily="34" charset="-122"/>
                <a:ea typeface="Microsoft YaHei UI" panose="020B0503020204020204" pitchFamily="34" charset="-122"/>
              </a:rPr>
              <a:t>,</a:t>
            </a:r>
            <a:r>
              <a:rPr lang="zh-CN" altLang="en-US" sz="800" dirty="0">
                <a:solidFill>
                  <a:schemeClr val="bg1"/>
                </a:solidFill>
                <a:latin typeface="Microsoft YaHei UI" panose="020B0503020204020204" pitchFamily="34" charset="-122"/>
                <a:ea typeface="Microsoft YaHei UI" panose="020B0503020204020204" pitchFamily="34" charset="-122"/>
              </a:rPr>
              <a:t>取得系列性前沿进展：在调控理论方面，揭示</a:t>
            </a:r>
            <a:r>
              <a:rPr lang="en-US" altLang="zh-CN" sz="800" dirty="0" err="1">
                <a:solidFill>
                  <a:schemeClr val="bg1"/>
                </a:solidFill>
                <a:latin typeface="Microsoft YaHei UI" panose="020B0503020204020204" pitchFamily="34" charset="-122"/>
                <a:ea typeface="Microsoft YaHei UI" panose="020B0503020204020204" pitchFamily="34" charset="-122"/>
              </a:rPr>
              <a:t>caRNA</a:t>
            </a:r>
            <a:r>
              <a:rPr lang="en-US" altLang="zh-CN" sz="800" dirty="0">
                <a:solidFill>
                  <a:schemeClr val="bg1"/>
                </a:solidFill>
                <a:latin typeface="Microsoft YaHei UI" panose="020B0503020204020204" pitchFamily="34" charset="-122"/>
                <a:ea typeface="Microsoft YaHei UI" panose="020B0503020204020204" pitchFamily="34" charset="-122"/>
              </a:rPr>
              <a:t> m6A</a:t>
            </a:r>
            <a:r>
              <a:rPr lang="zh-CN" altLang="en-US" sz="800" dirty="0">
                <a:solidFill>
                  <a:schemeClr val="bg1"/>
                </a:solidFill>
                <a:latin typeface="Microsoft YaHei UI" panose="020B0503020204020204" pitchFamily="34" charset="-122"/>
                <a:ea typeface="Microsoft YaHei UI" panose="020B0503020204020204" pitchFamily="34" charset="-122"/>
              </a:rPr>
              <a:t>修饰直接影响染色质结构和组蛋白修饰的转录调控新机制；在致病机制方面，系统性解析肿瘤微环境中肿瘤细胞、树突状细胞、巨噬细胞和</a:t>
            </a:r>
            <a:r>
              <a:rPr lang="en-US" altLang="zh-CN" sz="800" dirty="0">
                <a:solidFill>
                  <a:schemeClr val="bg1"/>
                </a:solidFill>
                <a:latin typeface="Microsoft YaHei UI" panose="020B0503020204020204" pitchFamily="34" charset="-122"/>
                <a:ea typeface="Microsoft YaHei UI" panose="020B0503020204020204" pitchFamily="34" charset="-122"/>
              </a:rPr>
              <a:t>T</a:t>
            </a:r>
            <a:r>
              <a:rPr lang="zh-CN" altLang="en-US" sz="800" dirty="0">
                <a:solidFill>
                  <a:schemeClr val="bg1"/>
                </a:solidFill>
                <a:latin typeface="Microsoft YaHei UI" panose="020B0503020204020204" pitchFamily="34" charset="-122"/>
                <a:ea typeface="Microsoft YaHei UI" panose="020B0503020204020204" pitchFamily="34" charset="-122"/>
              </a:rPr>
              <a:t>细胞的功能失调和</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修饰异变机制，鉴定多个免疫治疗新靶点并开发小分子抑制剂</a:t>
            </a:r>
            <a:r>
              <a:rPr lang="en-US" altLang="zh-CN" sz="800" dirty="0">
                <a:solidFill>
                  <a:schemeClr val="bg1"/>
                </a:solidFill>
                <a:latin typeface="Microsoft YaHei UI" panose="020B0503020204020204" pitchFamily="34" charset="-122"/>
                <a:ea typeface="Microsoft YaHei UI" panose="020B0503020204020204" pitchFamily="34" charset="-122"/>
              </a:rPr>
              <a:t>;</a:t>
            </a:r>
            <a:r>
              <a:rPr lang="zh-CN" altLang="en-US" sz="800" dirty="0">
                <a:solidFill>
                  <a:schemeClr val="bg1"/>
                </a:solidFill>
                <a:latin typeface="Microsoft YaHei UI" panose="020B0503020204020204" pitchFamily="34" charset="-122"/>
                <a:ea typeface="Microsoft YaHei UI" panose="020B0503020204020204" pitchFamily="34" charset="-122"/>
              </a:rPr>
              <a:t>在组学技术方面，开发多种核酸修饰的测序新技术和数据分析策略。在</a:t>
            </a:r>
            <a:r>
              <a:rPr lang="en-US" altLang="zh-CN" sz="800" dirty="0">
                <a:solidFill>
                  <a:schemeClr val="bg1"/>
                </a:solidFill>
                <a:latin typeface="Microsoft YaHei UI" panose="020B0503020204020204" pitchFamily="34" charset="-122"/>
                <a:ea typeface="Microsoft YaHei UI" panose="020B0503020204020204" pitchFamily="34" charset="-122"/>
              </a:rPr>
              <a:t>Nature</a:t>
            </a:r>
            <a:r>
              <a:rPr lang="zh-CN" altLang="en-US" sz="800" dirty="0">
                <a:solidFill>
                  <a:schemeClr val="bg1"/>
                </a:solidFill>
                <a:latin typeface="Microsoft YaHei UI" panose="020B0503020204020204" pitchFamily="34" charset="-122"/>
                <a:ea typeface="Microsoft YaHei UI" panose="020B0503020204020204" pitchFamily="34" charset="-122"/>
              </a:rPr>
              <a:t>、</a:t>
            </a:r>
            <a:r>
              <a:rPr lang="en-US" altLang="zh-CN" sz="800" dirty="0">
                <a:solidFill>
                  <a:schemeClr val="bg1"/>
                </a:solidFill>
                <a:latin typeface="Microsoft YaHei UI" panose="020B0503020204020204" pitchFamily="34" charset="-122"/>
                <a:ea typeface="Microsoft YaHei UI" panose="020B0503020204020204" pitchFamily="34" charset="-122"/>
              </a:rPr>
              <a:t>Science</a:t>
            </a:r>
            <a:r>
              <a:rPr lang="zh-CN" altLang="en-US" sz="800" dirty="0">
                <a:solidFill>
                  <a:schemeClr val="bg1"/>
                </a:solidFill>
                <a:latin typeface="Microsoft YaHei UI" panose="020B0503020204020204" pitchFamily="34" charset="-122"/>
                <a:ea typeface="Microsoft YaHei UI" panose="020B0503020204020204" pitchFamily="34" charset="-122"/>
              </a:rPr>
              <a:t>、</a:t>
            </a:r>
            <a:r>
              <a:rPr lang="en-US" altLang="zh-CN" sz="800" dirty="0">
                <a:solidFill>
                  <a:schemeClr val="bg1"/>
                </a:solidFill>
                <a:latin typeface="Microsoft YaHei UI" panose="020B0503020204020204" pitchFamily="34" charset="-122"/>
                <a:ea typeface="Microsoft YaHei UI" panose="020B0503020204020204" pitchFamily="34" charset="-122"/>
              </a:rPr>
              <a:t>Cancer Cell</a:t>
            </a:r>
            <a:r>
              <a:rPr lang="zh-CN" altLang="en-US" sz="800" dirty="0">
                <a:solidFill>
                  <a:schemeClr val="bg1"/>
                </a:solidFill>
                <a:latin typeface="Microsoft YaHei UI" panose="020B0503020204020204" pitchFamily="34" charset="-122"/>
                <a:ea typeface="Microsoft YaHei UI" panose="020B0503020204020204" pitchFamily="34" charset="-122"/>
              </a:rPr>
              <a:t>、</a:t>
            </a:r>
            <a:r>
              <a:rPr lang="en-US" altLang="zh-CN" sz="800" dirty="0">
                <a:solidFill>
                  <a:schemeClr val="bg1"/>
                </a:solidFill>
                <a:latin typeface="Microsoft YaHei UI" panose="020B0503020204020204" pitchFamily="34" charset="-122"/>
                <a:ea typeface="Microsoft YaHei UI" panose="020B0503020204020204" pitchFamily="34" charset="-122"/>
              </a:rPr>
              <a:t>Cell Metabolism</a:t>
            </a:r>
            <a:r>
              <a:rPr lang="zh-CN" altLang="en-US" sz="800" dirty="0">
                <a:solidFill>
                  <a:schemeClr val="bg1"/>
                </a:solidFill>
                <a:latin typeface="Microsoft YaHei UI" panose="020B0503020204020204" pitchFamily="34" charset="-122"/>
                <a:ea typeface="Microsoft YaHei UI" panose="020B0503020204020204" pitchFamily="34" charset="-122"/>
              </a:rPr>
              <a:t>等期刊发表通讯作者论文</a:t>
            </a:r>
            <a:r>
              <a:rPr lang="en-US" altLang="zh-CN" sz="800" dirty="0">
                <a:solidFill>
                  <a:schemeClr val="bg1"/>
                </a:solidFill>
                <a:latin typeface="Microsoft YaHei UI" panose="020B0503020204020204" pitchFamily="34" charset="-122"/>
                <a:ea typeface="Microsoft YaHei UI" panose="020B0503020204020204" pitchFamily="34" charset="-122"/>
              </a:rPr>
              <a:t>10</a:t>
            </a:r>
            <a:r>
              <a:rPr lang="zh-CN" altLang="en-US" sz="800" dirty="0">
                <a:solidFill>
                  <a:schemeClr val="bg1"/>
                </a:solidFill>
                <a:latin typeface="Microsoft YaHei UI" panose="020B0503020204020204" pitchFamily="34" charset="-122"/>
                <a:ea typeface="Microsoft YaHei UI" panose="020B0503020204020204" pitchFamily="34" charset="-122"/>
              </a:rPr>
              <a:t>篇（含共同通讯），第一作者（含共同第一）论文</a:t>
            </a:r>
            <a:r>
              <a:rPr lang="en-US" altLang="zh-CN" sz="800" dirty="0">
                <a:solidFill>
                  <a:schemeClr val="bg1"/>
                </a:solidFill>
                <a:latin typeface="Microsoft YaHei UI" panose="020B0503020204020204" pitchFamily="34" charset="-122"/>
                <a:ea typeface="Microsoft YaHei UI" panose="020B0503020204020204" pitchFamily="34" charset="-122"/>
              </a:rPr>
              <a:t>8</a:t>
            </a:r>
            <a:r>
              <a:rPr lang="zh-CN" altLang="en-US" sz="800" dirty="0">
                <a:solidFill>
                  <a:schemeClr val="bg1"/>
                </a:solidFill>
                <a:latin typeface="Microsoft YaHei UI" panose="020B0503020204020204" pitchFamily="34" charset="-122"/>
                <a:ea typeface="Microsoft YaHei UI" panose="020B0503020204020204" pitchFamily="34" charset="-122"/>
              </a:rPr>
              <a:t>篇和其它作者论文</a:t>
            </a:r>
            <a:r>
              <a:rPr lang="en-US" altLang="zh-CN" sz="800" dirty="0">
                <a:solidFill>
                  <a:schemeClr val="bg1"/>
                </a:solidFill>
                <a:latin typeface="Microsoft YaHei UI" panose="020B0503020204020204" pitchFamily="34" charset="-122"/>
                <a:ea typeface="Microsoft YaHei UI" panose="020B0503020204020204" pitchFamily="34" charset="-122"/>
              </a:rPr>
              <a:t>12</a:t>
            </a:r>
            <a:r>
              <a:rPr lang="zh-CN" altLang="en-US" sz="800" dirty="0">
                <a:solidFill>
                  <a:schemeClr val="bg1"/>
                </a:solidFill>
                <a:latin typeface="Microsoft YaHei UI" panose="020B0503020204020204" pitchFamily="34" charset="-122"/>
                <a:ea typeface="Microsoft YaHei UI" panose="020B0503020204020204" pitchFamily="34" charset="-122"/>
              </a:rPr>
              <a:t>篇。他引总数</a:t>
            </a:r>
            <a:r>
              <a:rPr lang="en-US" altLang="zh-CN" sz="800" dirty="0">
                <a:solidFill>
                  <a:schemeClr val="bg1"/>
                </a:solidFill>
                <a:latin typeface="Microsoft YaHei UI" panose="020B0503020204020204" pitchFamily="34" charset="-122"/>
                <a:ea typeface="Microsoft YaHei UI" panose="020B0503020204020204" pitchFamily="34" charset="-122"/>
              </a:rPr>
              <a:t>7000</a:t>
            </a:r>
            <a:r>
              <a:rPr lang="zh-CN" altLang="en-US" sz="800" dirty="0">
                <a:solidFill>
                  <a:schemeClr val="bg1"/>
                </a:solidFill>
                <a:latin typeface="Microsoft YaHei UI" panose="020B0503020204020204" pitchFamily="34" charset="-122"/>
                <a:ea typeface="Microsoft YaHei UI" panose="020B0503020204020204" pitchFamily="34" charset="-122"/>
              </a:rPr>
              <a:t>余次。应邀在权威综述杂志</a:t>
            </a:r>
            <a:r>
              <a:rPr lang="en-US" altLang="zh-CN" sz="800" dirty="0">
                <a:solidFill>
                  <a:schemeClr val="bg1"/>
                </a:solidFill>
                <a:latin typeface="Microsoft YaHei UI" panose="020B0503020204020204" pitchFamily="34" charset="-122"/>
                <a:ea typeface="Microsoft YaHei UI" panose="020B0503020204020204" pitchFamily="34" charset="-122"/>
              </a:rPr>
              <a:t>Annual review of immunology</a:t>
            </a:r>
            <a:r>
              <a:rPr lang="zh-CN" altLang="en-US" sz="800" dirty="0">
                <a:solidFill>
                  <a:schemeClr val="bg1"/>
                </a:solidFill>
                <a:latin typeface="Microsoft YaHei UI" panose="020B0503020204020204" pitchFamily="34" charset="-122"/>
                <a:ea typeface="Microsoft YaHei UI" panose="020B0503020204020204" pitchFamily="34" charset="-122"/>
              </a:rPr>
              <a:t>回顾和点评领域进展。</a:t>
            </a:r>
          </a:p>
        </p:txBody>
      </p:sp>
      <p:grpSp>
        <p:nvGrpSpPr>
          <p:cNvPr id="3" name="Group 2">
            <a:extLst>
              <a:ext uri="{FF2B5EF4-FFF2-40B4-BE49-F238E27FC236}">
                <a16:creationId xmlns:a16="http://schemas.microsoft.com/office/drawing/2014/main" id="{1C53A83C-6621-4380-76BF-8A6C4C7DD490}"/>
              </a:ext>
            </a:extLst>
          </p:cNvPr>
          <p:cNvGrpSpPr/>
          <p:nvPr/>
        </p:nvGrpSpPr>
        <p:grpSpPr>
          <a:xfrm>
            <a:off x="289485" y="6643464"/>
            <a:ext cx="2879240" cy="2702896"/>
            <a:chOff x="459972" y="6647768"/>
            <a:chExt cx="2879240" cy="2702896"/>
          </a:xfrm>
        </p:grpSpPr>
        <p:sp>
          <p:nvSpPr>
            <p:cNvPr id="4" name="Google Shape;143;p25">
              <a:extLst>
                <a:ext uri="{FF2B5EF4-FFF2-40B4-BE49-F238E27FC236}">
                  <a16:creationId xmlns:a16="http://schemas.microsoft.com/office/drawing/2014/main" id="{E37EC4CA-1F3D-A762-B3EB-AB62475BC690}"/>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 name="Google Shape;157;p25">
              <a:extLst>
                <a:ext uri="{FF2B5EF4-FFF2-40B4-BE49-F238E27FC236}">
                  <a16:creationId xmlns:a16="http://schemas.microsoft.com/office/drawing/2014/main" id="{76FD55BF-E0A0-280A-378A-066D56E0FDA9}"/>
                </a:ext>
              </a:extLst>
            </p:cNvPr>
            <p:cNvSpPr txBox="1"/>
            <p:nvPr/>
          </p:nvSpPr>
          <p:spPr>
            <a:xfrm>
              <a:off x="1203530" y="7619951"/>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6" name="Group 5">
              <a:extLst>
                <a:ext uri="{FF2B5EF4-FFF2-40B4-BE49-F238E27FC236}">
                  <a16:creationId xmlns:a16="http://schemas.microsoft.com/office/drawing/2014/main" id="{78D7090B-F912-F8F8-5F7E-8C2682413478}"/>
                </a:ext>
              </a:extLst>
            </p:cNvPr>
            <p:cNvGrpSpPr/>
            <p:nvPr/>
          </p:nvGrpSpPr>
          <p:grpSpPr>
            <a:xfrm>
              <a:off x="459972" y="8911600"/>
              <a:ext cx="2879240" cy="439064"/>
              <a:chOff x="867767" y="8330576"/>
              <a:chExt cx="2879240" cy="439064"/>
            </a:xfrm>
          </p:grpSpPr>
          <p:sp>
            <p:nvSpPr>
              <p:cNvPr id="22" name="Google Shape;159;p25">
                <a:extLst>
                  <a:ext uri="{FF2B5EF4-FFF2-40B4-BE49-F238E27FC236}">
                    <a16:creationId xmlns:a16="http://schemas.microsoft.com/office/drawing/2014/main" id="{77F899E8-E0BA-F8D0-2A9B-1B3BD7F872CF}"/>
                  </a:ext>
                </a:extLst>
              </p:cNvPr>
              <p:cNvSpPr txBox="1"/>
              <p:nvPr/>
            </p:nvSpPr>
            <p:spPr>
              <a:xfrm>
                <a:off x="86776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23" name="Google Shape;160;p25">
                <a:extLst>
                  <a:ext uri="{FF2B5EF4-FFF2-40B4-BE49-F238E27FC236}">
                    <a16:creationId xmlns:a16="http://schemas.microsoft.com/office/drawing/2014/main" id="{24F41AC2-2C6A-E3D2-BDAB-6AD4F8808225}"/>
                  </a:ext>
                </a:extLst>
              </p:cNvPr>
              <p:cNvSpPr txBox="1"/>
              <p:nvPr/>
            </p:nvSpPr>
            <p:spPr>
              <a:xfrm>
                <a:off x="178369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24" name="Google Shape;160;p25">
                <a:extLst>
                  <a:ext uri="{FF2B5EF4-FFF2-40B4-BE49-F238E27FC236}">
                    <a16:creationId xmlns:a16="http://schemas.microsoft.com/office/drawing/2014/main" id="{F2F0ECE2-60C1-3C0E-147E-228AD514819C}"/>
                  </a:ext>
                </a:extLst>
              </p:cNvPr>
              <p:cNvSpPr txBox="1"/>
              <p:nvPr/>
            </p:nvSpPr>
            <p:spPr>
              <a:xfrm>
                <a:off x="2711407"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sp>
          <p:nvSpPr>
            <p:cNvPr id="20" name="Oval 19">
              <a:extLst>
                <a:ext uri="{FF2B5EF4-FFF2-40B4-BE49-F238E27FC236}">
                  <a16:creationId xmlns:a16="http://schemas.microsoft.com/office/drawing/2014/main" id="{D7D05F5A-275A-62AF-C15C-1179EB204677}"/>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C33843-ACB7-DAA2-29AE-B7E35CE10073}"/>
                </a:ext>
              </a:extLst>
            </p:cNvPr>
            <p:cNvGrpSpPr/>
            <p:nvPr/>
          </p:nvGrpSpPr>
          <p:grpSpPr>
            <a:xfrm>
              <a:off x="2450843" y="8143241"/>
              <a:ext cx="684000" cy="792000"/>
              <a:chOff x="5913033" y="3871168"/>
              <a:chExt cx="684000" cy="792000"/>
            </a:xfrm>
          </p:grpSpPr>
          <p:sp>
            <p:nvSpPr>
              <p:cNvPr id="18" name="Oval 17">
                <a:extLst>
                  <a:ext uri="{FF2B5EF4-FFF2-40B4-BE49-F238E27FC236}">
                    <a16:creationId xmlns:a16="http://schemas.microsoft.com/office/drawing/2014/main" id="{C7C48833-03D4-74C9-86EE-7C12147213C0}"/>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a:extLst>
                  <a:ext uri="{FF2B5EF4-FFF2-40B4-BE49-F238E27FC236}">
                    <a16:creationId xmlns:a16="http://schemas.microsoft.com/office/drawing/2014/main" id="{84BAB0C9-91B3-21CA-7ECD-495AC51DAA9D}"/>
                  </a:ext>
                </a:extLst>
              </p:cNvPr>
              <p:cNvPicPr>
                <a:picLocks noChangeAspect="1"/>
              </p:cNvPicPr>
              <p:nvPr/>
            </p:nvPicPr>
            <p:blipFill>
              <a:blip r:embed="rId3"/>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11" name="Group 10">
              <a:extLst>
                <a:ext uri="{FF2B5EF4-FFF2-40B4-BE49-F238E27FC236}">
                  <a16:creationId xmlns:a16="http://schemas.microsoft.com/office/drawing/2014/main" id="{D726221D-F4A4-1F02-105B-602E996EB3BA}"/>
                </a:ext>
              </a:extLst>
            </p:cNvPr>
            <p:cNvGrpSpPr/>
            <p:nvPr/>
          </p:nvGrpSpPr>
          <p:grpSpPr>
            <a:xfrm>
              <a:off x="1568874" y="8143241"/>
              <a:ext cx="684000" cy="792000"/>
              <a:chOff x="4361335" y="5670994"/>
              <a:chExt cx="684000" cy="792000"/>
            </a:xfrm>
          </p:grpSpPr>
          <p:sp>
            <p:nvSpPr>
              <p:cNvPr id="16" name="Oval 15">
                <a:extLst>
                  <a:ext uri="{FF2B5EF4-FFF2-40B4-BE49-F238E27FC236}">
                    <a16:creationId xmlns:a16="http://schemas.microsoft.com/office/drawing/2014/main" id="{1CBF9859-8788-F794-4302-0827B02CD46C}"/>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erson wearing glasses and a suit&#10;&#10;Description automatically generated with medium confidence">
                <a:extLst>
                  <a:ext uri="{FF2B5EF4-FFF2-40B4-BE49-F238E27FC236}">
                    <a16:creationId xmlns:a16="http://schemas.microsoft.com/office/drawing/2014/main" id="{60EAFE1B-D5F5-8769-7B8F-560267C7106E}"/>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12" name="Group 11">
              <a:extLst>
                <a:ext uri="{FF2B5EF4-FFF2-40B4-BE49-F238E27FC236}">
                  <a16:creationId xmlns:a16="http://schemas.microsoft.com/office/drawing/2014/main" id="{43C2CE54-FABC-158D-C915-0F624EE1DC34}"/>
                </a:ext>
              </a:extLst>
            </p:cNvPr>
            <p:cNvGrpSpPr/>
            <p:nvPr/>
          </p:nvGrpSpPr>
          <p:grpSpPr>
            <a:xfrm>
              <a:off x="690406" y="8138256"/>
              <a:ext cx="684000" cy="792000"/>
              <a:chOff x="4618962" y="4439067"/>
              <a:chExt cx="684000" cy="792000"/>
            </a:xfrm>
          </p:grpSpPr>
          <p:sp>
            <p:nvSpPr>
              <p:cNvPr id="13" name="Oval 12">
                <a:extLst>
                  <a:ext uri="{FF2B5EF4-FFF2-40B4-BE49-F238E27FC236}">
                    <a16:creationId xmlns:a16="http://schemas.microsoft.com/office/drawing/2014/main" id="{2A159017-082C-5A12-83D4-327E68814AFD}"/>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earing glasses and a suit&#10;&#10;Description automatically generated with medium confidence">
                <a:extLst>
                  <a:ext uri="{FF2B5EF4-FFF2-40B4-BE49-F238E27FC236}">
                    <a16:creationId xmlns:a16="http://schemas.microsoft.com/office/drawing/2014/main" id="{7E8B09DE-F338-FB7D-6BBF-3A25B59C8459}"/>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pic>
        <p:nvPicPr>
          <p:cNvPr id="31" name="Picture 30">
            <a:extLst>
              <a:ext uri="{FF2B5EF4-FFF2-40B4-BE49-F238E27FC236}">
                <a16:creationId xmlns:a16="http://schemas.microsoft.com/office/drawing/2014/main" id="{8B18FC59-B385-164E-9989-36A953E22967}"/>
              </a:ext>
            </a:extLst>
          </p:cNvPr>
          <p:cNvPicPr>
            <a:picLocks noChangeAspect="1"/>
          </p:cNvPicPr>
          <p:nvPr/>
        </p:nvPicPr>
        <p:blipFill rotWithShape="1">
          <a:blip r:embed="rId6"/>
          <a:srcRect l="10920" t="7031" r="9268" b="33081"/>
          <a:stretch/>
        </p:blipFill>
        <p:spPr>
          <a:xfrm>
            <a:off x="1393664" y="6921762"/>
            <a:ext cx="637108" cy="717083"/>
          </a:xfrm>
          <a:prstGeom prst="ellipse">
            <a:avLst/>
          </a:prstGeom>
        </p:spPr>
      </p:pic>
      <p:pic>
        <p:nvPicPr>
          <p:cNvPr id="36" name="图片 2">
            <a:extLst>
              <a:ext uri="{FF2B5EF4-FFF2-40B4-BE49-F238E27FC236}">
                <a16:creationId xmlns:a16="http://schemas.microsoft.com/office/drawing/2014/main" id="{0D17EA64-EC7B-8C41-B71E-16B2E8F2F35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1750" b="90750" l="10055" r="91225">
                        <a14:foregroundMark x1="29799" y1="47000" x2="39671" y2="26000"/>
                        <a14:foregroundMark x1="39671" y1="26000" x2="53931" y2="26000"/>
                        <a14:foregroundMark x1="61060" y1="51500" x2="57221" y2="75250"/>
                        <a14:foregroundMark x1="57221" y1="75250" x2="30347" y2="63500"/>
                        <a14:foregroundMark x1="30347" y1="63500" x2="30347" y2="63375"/>
                        <a14:foregroundMark x1="22121" y1="53000" x2="20841" y2="77125"/>
                        <a14:foregroundMark x1="20841" y1="77125" x2="23766" y2="82125"/>
                        <a14:foregroundMark x1="16636" y1="47750" x2="14808" y2="71000"/>
                        <a14:foregroundMark x1="14808" y1="71000" x2="30896" y2="81000"/>
                        <a14:foregroundMark x1="31444" y1="64875" x2="35283" y2="85125"/>
                        <a14:foregroundMark x1="41316" y1="61500" x2="57221" y2="85500"/>
                        <a14:foregroundMark x1="63254" y1="50000" x2="80804" y2="69500"/>
                        <a14:foregroundMark x1="80804" y1="69500" x2="81901" y2="74250"/>
                        <a14:foregroundMark x1="12797" y1="50000" x2="11820" y2="52004"/>
                        <a14:foregroundMark x1="11775" y1="58431" x2="21207" y2="81125"/>
                        <a14:foregroundMark x1="21207" y1="81125" x2="30347" y2="85500"/>
                        <a14:foregroundMark x1="18830" y1="76125" x2="14991" y2="86250"/>
                        <a14:foregroundMark x1="11152" y1="67500" x2="13346" y2="81000"/>
                        <a14:foregroundMark x1="63254" y1="60375" x2="79707" y2="85125"/>
                        <a14:foregroundMark x1="78062" y1="64125" x2="86837" y2="84375"/>
                        <a14:foregroundMark x1="86837" y1="84375" x2="86837" y2="84375"/>
                        <a14:foregroundMark x1="76417" y1="60750" x2="91042" y2="86250"/>
                        <a14:foregroundMark x1="91042" y1="86250" x2="91225" y2="90750"/>
                        <a14:foregroundMark x1="32541" y1="27125" x2="57221" y2="22625"/>
                        <a14:foregroundMark x1="56124" y1="24875" x2="32541" y2="22250"/>
                        <a14:foregroundMark x1="40219" y1="23375" x2="41865" y2="14750"/>
                        <a14:foregroundMark x1="47898" y1="21875" x2="44811" y2="13733"/>
                        <a14:foregroundMark x1="52834" y1="20375" x2="49543" y2="14750"/>
                        <a14:foregroundMark x1="56124" y1="27875" x2="56673" y2="19625"/>
                        <a14:foregroundMark x1="56429" y1="29641" x2="58867" y2="20750"/>
                        <a14:foregroundMark x1="50091" y1="22625" x2="56219" y2="29608"/>
                        <a14:foregroundMark x1="50091" y1="21500" x2="30347" y2="26000"/>
                        <a14:foregroundMark x1="45338" y1="13125" x2="41316" y2="13000"/>
                        <a14:foregroundMark x1="48263" y1="14000" x2="46069" y2="13625"/>
                        <a14:backgroundMark x1="9141" y1="52375" x2="10603" y2="57250"/>
                        <a14:backgroundMark x1="9689" y1="57125" x2="10055" y2="58625"/>
                        <a14:backgroundMark x1="9324" y1="56750" x2="10786" y2="58375"/>
                        <a14:backgroundMark x1="58318" y1="31250" x2="56673" y2="32500"/>
                        <a14:backgroundMark x1="58684" y1="30000" x2="57038" y2="34750"/>
                        <a14:backgroundMark x1="27605" y1="23750" x2="29982" y2="26500"/>
                        <a14:backgroundMark x1="25960" y1="23875" x2="30165" y2="26000"/>
                        <a14:backgroundMark x1="43641" y1="11250" x2="46252" y2="11250"/>
                        <a14:backgroundMark x1="40461" y1="12055" x2="38574" y2="12125"/>
                        <a14:backgroundMark x1="44680" y1="11899" x2="44244" y2="11915"/>
                      </a14:backgroundRemoval>
                    </a14:imgEffect>
                  </a14:imgLayer>
                </a14:imgProps>
              </a:ext>
            </a:extLst>
          </a:blip>
          <a:srcRect l="7456" t="8895" r="12895" b="28610"/>
          <a:stretch/>
        </p:blipFill>
        <p:spPr>
          <a:xfrm>
            <a:off x="40319" y="1109990"/>
            <a:ext cx="1728439" cy="1987070"/>
          </a:xfrm>
          <a:prstGeom prst="rect">
            <a:avLst/>
          </a:prstGeom>
        </p:spPr>
      </p:pic>
      <p:sp>
        <p:nvSpPr>
          <p:cNvPr id="37" name="TextBox 36">
            <a:extLst>
              <a:ext uri="{FF2B5EF4-FFF2-40B4-BE49-F238E27FC236}">
                <a16:creationId xmlns:a16="http://schemas.microsoft.com/office/drawing/2014/main" id="{CF45D086-84B5-3149-9CD9-354654A10266}"/>
              </a:ext>
            </a:extLst>
          </p:cNvPr>
          <p:cNvSpPr txBox="1"/>
          <p:nvPr/>
        </p:nvSpPr>
        <p:spPr>
          <a:xfrm>
            <a:off x="-884122" y="2476752"/>
            <a:ext cx="184731" cy="307777"/>
          </a:xfrm>
          <a:prstGeom prst="rect">
            <a:avLst/>
          </a:prstGeom>
          <a:noFill/>
        </p:spPr>
        <p:txBody>
          <a:bodyPr wrap="none" rtlCol="0">
            <a:spAutoFit/>
          </a:bodyPr>
          <a:lstStyle/>
          <a:p>
            <a:endParaRPr lang="en-US" dirty="0"/>
          </a:p>
        </p:txBody>
      </p:sp>
      <p:grpSp>
        <p:nvGrpSpPr>
          <p:cNvPr id="42" name="组合 27">
            <a:extLst>
              <a:ext uri="{FF2B5EF4-FFF2-40B4-BE49-F238E27FC236}">
                <a16:creationId xmlns:a16="http://schemas.microsoft.com/office/drawing/2014/main" id="{2147BF31-C0C0-FE42-BD44-D69DE0B1C14F}"/>
              </a:ext>
            </a:extLst>
          </p:cNvPr>
          <p:cNvGrpSpPr/>
          <p:nvPr/>
        </p:nvGrpSpPr>
        <p:grpSpPr>
          <a:xfrm>
            <a:off x="2780100" y="2231254"/>
            <a:ext cx="612000" cy="611505"/>
            <a:chOff x="1568" y="4604"/>
            <a:chExt cx="1134" cy="1134"/>
          </a:xfrm>
        </p:grpSpPr>
        <p:sp>
          <p:nvSpPr>
            <p:cNvPr id="43" name="Rectangle 50">
              <a:extLst>
                <a:ext uri="{FF2B5EF4-FFF2-40B4-BE49-F238E27FC236}">
                  <a16:creationId xmlns:a16="http://schemas.microsoft.com/office/drawing/2014/main" id="{49D8FC6A-AC4C-8E4E-B68F-ECD2AA9B1E54}"/>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图片 22">
              <a:extLst>
                <a:ext uri="{FF2B5EF4-FFF2-40B4-BE49-F238E27FC236}">
                  <a16:creationId xmlns:a16="http://schemas.microsoft.com/office/drawing/2014/main" id="{354C874E-4E2A-DF4F-B6BD-D1EF90686558}"/>
                </a:ext>
              </a:extLst>
            </p:cNvPr>
            <p:cNvPicPr>
              <a:picLocks noChangeAspect="1"/>
            </p:cNvPicPr>
            <p:nvPr/>
          </p:nvPicPr>
          <p:blipFill>
            <a:blip r:embed="rId9"/>
            <a:stretch>
              <a:fillRect/>
            </a:stretch>
          </p:blipFill>
          <p:spPr>
            <a:xfrm>
              <a:off x="1598" y="4640"/>
              <a:ext cx="1092" cy="1085"/>
            </a:xfrm>
            <a:prstGeom prst="rect">
              <a:avLst/>
            </a:prstGeom>
          </p:spPr>
        </p:pic>
      </p:grpSp>
      <p:sp>
        <p:nvSpPr>
          <p:cNvPr id="45" name="Google Shape;138;p25">
            <a:extLst>
              <a:ext uri="{FF2B5EF4-FFF2-40B4-BE49-F238E27FC236}">
                <a16:creationId xmlns:a16="http://schemas.microsoft.com/office/drawing/2014/main" id="{1489E703-6097-9A4C-8185-AE161BB99EF0}"/>
              </a:ext>
            </a:extLst>
          </p:cNvPr>
          <p:cNvSpPr txBox="1"/>
          <p:nvPr/>
        </p:nvSpPr>
        <p:spPr>
          <a:xfrm>
            <a:off x="1626493" y="1410173"/>
            <a:ext cx="1979859" cy="89525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700" b="1" dirty="0">
                <a:solidFill>
                  <a:schemeClr val="bg1"/>
                </a:solidFill>
                <a:latin typeface="Arial" panose="020B0604020202020204" pitchFamily="34" charset="0"/>
                <a:cs typeface="Arial" panose="020B0604020202020204" pitchFamily="34" charset="0"/>
              </a:rPr>
              <a:t>报告时间</a:t>
            </a:r>
            <a:r>
              <a:rPr lang="en-US" altLang="zh-CN" sz="700" b="1" dirty="0">
                <a:solidFill>
                  <a:schemeClr val="bg1"/>
                </a:solidFill>
                <a:latin typeface="Arial" panose="020B0604020202020204" pitchFamily="34" charset="0"/>
                <a:cs typeface="Arial" panose="020B0604020202020204" pitchFamily="34" charset="0"/>
              </a:rPr>
              <a:t>2024-6-20 9:00-11:00</a:t>
            </a:r>
          </a:p>
          <a:p>
            <a:pPr>
              <a:lnSpc>
                <a:spcPct val="150000"/>
              </a:lnSpc>
            </a:pPr>
            <a:r>
              <a:rPr lang="zh-CN" altLang="en-US" sz="700" b="1" dirty="0">
                <a:solidFill>
                  <a:schemeClr val="bg1"/>
                </a:solidFill>
                <a:latin typeface="Arial" panose="020B0604020202020204" pitchFamily="34" charset="0"/>
                <a:cs typeface="Arial" panose="020B0604020202020204" pitchFamily="34" charset="0"/>
              </a:rPr>
              <a:t>地址</a:t>
            </a:r>
            <a:r>
              <a:rPr lang="en-US" altLang="zh-CN" sz="700" b="1" dirty="0">
                <a:solidFill>
                  <a:schemeClr val="bg1"/>
                </a:solidFill>
                <a:latin typeface="Arial" panose="020B0604020202020204" pitchFamily="34" charset="0"/>
                <a:cs typeface="Arial" panose="020B0604020202020204" pitchFamily="34" charset="0"/>
              </a:rPr>
              <a:t>: B2</a:t>
            </a:r>
            <a:r>
              <a:rPr lang="zh-CN" altLang="en-US" sz="700" b="1" dirty="0">
                <a:solidFill>
                  <a:schemeClr val="bg1"/>
                </a:solidFill>
                <a:latin typeface="Arial" panose="020B0604020202020204" pitchFamily="34" charset="0"/>
                <a:cs typeface="Arial" panose="020B0604020202020204" pitchFamily="34" charset="0"/>
              </a:rPr>
              <a:t>栋</a:t>
            </a:r>
            <a:r>
              <a:rPr lang="en-US" altLang="zh-CN" sz="700" b="1" dirty="0">
                <a:solidFill>
                  <a:schemeClr val="bg1"/>
                </a:solidFill>
                <a:latin typeface="Arial" panose="020B0604020202020204" pitchFamily="34" charset="0"/>
                <a:cs typeface="Arial" panose="020B0604020202020204" pitchFamily="34" charset="0"/>
              </a:rPr>
              <a:t>, 201</a:t>
            </a:r>
            <a:r>
              <a:rPr lang="zh-CN" altLang="en-US" sz="700" b="1" dirty="0">
                <a:solidFill>
                  <a:schemeClr val="bg1"/>
                </a:solidFill>
                <a:latin typeface="Arial" panose="020B0604020202020204" pitchFamily="34" charset="0"/>
                <a:cs typeface="Arial" panose="020B0604020202020204" pitchFamily="34" charset="0"/>
              </a:rPr>
              <a:t>会议室</a:t>
            </a:r>
            <a:r>
              <a:rPr lang="en-US" altLang="zh-CN" sz="700" b="1" dirty="0">
                <a:solidFill>
                  <a:schemeClr val="bg1"/>
                </a:solidFill>
                <a:latin typeface="Arial" panose="020B0604020202020204" pitchFamily="34" charset="0"/>
                <a:cs typeface="Arial" panose="020B0604020202020204" pitchFamily="34" charset="0"/>
              </a:rPr>
              <a:t>, </a:t>
            </a:r>
            <a:r>
              <a:rPr lang="zh-CN" altLang="en-US" sz="700" b="1" dirty="0">
                <a:solidFill>
                  <a:schemeClr val="bg1"/>
                </a:solidFill>
                <a:latin typeface="Arial" panose="020B0604020202020204" pitchFamily="34" charset="0"/>
                <a:cs typeface="Arial" panose="020B0604020202020204" pitchFamily="34" charset="0"/>
              </a:rPr>
              <a:t>广州实验室</a:t>
            </a:r>
            <a:endParaRPr lang="en-US" altLang="zh-CN" sz="700" b="1" dirty="0">
              <a:solidFill>
                <a:schemeClr val="bg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zh-CN" altLang="en-US" sz="700" b="1" dirty="0">
                <a:solidFill>
                  <a:schemeClr val="bg1"/>
                </a:solidFill>
                <a:latin typeface="Arial" panose="020B0604020202020204" pitchFamily="34" charset="0"/>
                <a:cs typeface="Arial" panose="020B0604020202020204" pitchFamily="34" charset="0"/>
              </a:rPr>
              <a:t>腾讯会议：</a:t>
            </a:r>
            <a:r>
              <a:rPr lang="en-US" altLang="zh-CN" sz="700" b="1" dirty="0">
                <a:solidFill>
                  <a:schemeClr val="bg1"/>
                </a:solidFill>
                <a:latin typeface="Arial" panose="020B0604020202020204" pitchFamily="34" charset="0"/>
                <a:cs typeface="Arial" panose="020B0604020202020204" pitchFamily="34" charset="0"/>
              </a:rPr>
              <a:t>399-6661-4494</a:t>
            </a:r>
            <a:br>
              <a:rPr lang="en-US" altLang="zh-CN" sz="700" b="1" dirty="0">
                <a:solidFill>
                  <a:schemeClr val="bg1"/>
                </a:solidFill>
                <a:latin typeface="Arial" panose="020B0604020202020204" pitchFamily="34" charset="0"/>
                <a:cs typeface="Arial" panose="020B0604020202020204" pitchFamily="34" charset="0"/>
              </a:rPr>
            </a:br>
            <a:r>
              <a:rPr lang="en-GB" altLang="zh-CN" sz="7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7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a:lnSpc>
                <a:spcPct val="150000"/>
              </a:lnSpc>
            </a:pPr>
            <a:endParaRPr lang="en-US" altLang="zh-CN" sz="700" b="1" dirty="0">
              <a:solidFill>
                <a:schemeClr val="bg1"/>
              </a:solidFill>
              <a:latin typeface="Arial" panose="020B0604020202020204" pitchFamily="34" charset="0"/>
              <a:cs typeface="Arial" panose="020B0604020202020204" pitchFamily="34" charset="0"/>
            </a:endParaRPr>
          </a:p>
        </p:txBody>
      </p:sp>
      <p:pic>
        <p:nvPicPr>
          <p:cNvPr id="46" name="图片 30">
            <a:extLst>
              <a:ext uri="{FF2B5EF4-FFF2-40B4-BE49-F238E27FC236}">
                <a16:creationId xmlns:a16="http://schemas.microsoft.com/office/drawing/2014/main" id="{69E751F4-9A15-4E4C-A8E8-58F32E103776}"/>
              </a:ext>
            </a:extLst>
          </p:cNvPr>
          <p:cNvPicPr>
            <a:picLocks noChangeAspect="1"/>
          </p:cNvPicPr>
          <p:nvPr/>
        </p:nvPicPr>
        <p:blipFill>
          <a:blip r:embed="rId10"/>
          <a:stretch>
            <a:fillRect/>
          </a:stretch>
        </p:blipFill>
        <p:spPr>
          <a:xfrm>
            <a:off x="1847963" y="2231254"/>
            <a:ext cx="628185" cy="61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111311" y="3094756"/>
            <a:ext cx="3299021"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Dr. Dali Han </a:t>
            </a:r>
          </a:p>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Chinese Academy of Sciences</a:t>
            </a: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6694" y="810075"/>
            <a:ext cx="3658870" cy="537459"/>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Multi-omics analysis of the tumor immune microenvironment</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25176" y="3628453"/>
            <a:ext cx="3600450" cy="3148999"/>
          </a:xfrm>
          <a:prstGeom prst="rect">
            <a:avLst/>
          </a:prstGeom>
          <a:noFill/>
        </p:spPr>
        <p:txBody>
          <a:bodyPr wrap="square">
            <a:noAutofit/>
          </a:bodyPr>
          <a:lstStyle/>
          <a:p>
            <a:pPr algn="just"/>
            <a:r>
              <a:rPr lang="en-US" altLang="zh-CN" sz="800" b="1" dirty="0">
                <a:solidFill>
                  <a:schemeClr val="bg1"/>
                </a:solidFill>
                <a:latin typeface="Microsoft YaHei UI" panose="020B0503020204020204" pitchFamily="34" charset="-122"/>
                <a:ea typeface="Microsoft YaHei UI" panose="020B0503020204020204" pitchFamily="34" charset="-122"/>
              </a:rPr>
              <a:t>Introduction:</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Dr. Dali Han</a:t>
            </a:r>
            <a:r>
              <a:rPr lang="zh-CN" altLang="en-US" sz="800" dirty="0">
                <a:solidFill>
                  <a:schemeClr val="bg1"/>
                </a:solidFill>
                <a:latin typeface="Microsoft YaHei UI" panose="020B0503020204020204" pitchFamily="34" charset="-122"/>
                <a:ea typeface="Microsoft YaHei UI" panose="020B0503020204020204" pitchFamily="34" charset="-122"/>
              </a:rPr>
              <a:t> </a:t>
            </a:r>
            <a:r>
              <a:rPr lang="en-US" altLang="zh-CN" sz="800" dirty="0">
                <a:solidFill>
                  <a:schemeClr val="bg1"/>
                </a:solidFill>
                <a:latin typeface="Microsoft YaHei UI" panose="020B0503020204020204" pitchFamily="34" charset="-122"/>
                <a:ea typeface="Microsoft YaHei UI" panose="020B0503020204020204" pitchFamily="34" charset="-122"/>
              </a:rPr>
              <a:t>applies epigenetic techniques, chemical biology tools, and bioinformatics methods to study the regulatory mechanisms of RNA modification. He has gradually formed a characteristic research system that combines RNA epigenomics, single-cell transcriptomics, and spatial transcriptomics, achieving a series of cutting-edge progresses: In terms of regulatory theory, he has revealed new transcriptional regulatory mechanisms of chromatin structure and histone modifications directly affected by </a:t>
            </a:r>
            <a:r>
              <a:rPr lang="en-US" altLang="zh-CN" sz="800" dirty="0" err="1">
                <a:solidFill>
                  <a:schemeClr val="bg1"/>
                </a:solidFill>
                <a:latin typeface="Microsoft YaHei UI" panose="020B0503020204020204" pitchFamily="34" charset="-122"/>
                <a:ea typeface="Microsoft YaHei UI" panose="020B0503020204020204" pitchFamily="34" charset="-122"/>
              </a:rPr>
              <a:t>caRNA</a:t>
            </a:r>
            <a:r>
              <a:rPr lang="en-US" altLang="zh-CN" sz="800" dirty="0">
                <a:solidFill>
                  <a:schemeClr val="bg1"/>
                </a:solidFill>
                <a:latin typeface="Microsoft YaHei UI" panose="020B0503020204020204" pitchFamily="34" charset="-122"/>
                <a:ea typeface="Microsoft YaHei UI" panose="020B0503020204020204" pitchFamily="34" charset="-122"/>
              </a:rPr>
              <a:t> m6A modification; In terms of pathogenic mechanisms, he has systematically analyzed the functional dysregulation and RNA modification abnormalities in the tumor microenvironment, including tumor cells, dendritic cells, macrophages, and T cells, identified multiple new targets for immunotherapy and developed small molecule inhibitors; In terms of omics technology, he has developed new sequencing technologies and data analysis strategies for nucleic acid modifications. He has published 10 papers as corresponding author (including co-corresponding) in journals such as Nature, Science, Cancer Cell, and Cell Metabolism, 8 papers as first author (including co-first), and 12 papers as other authors. His work has been cited over 7000 times. He has been invited to review and comment on the progress in the field in authoritative review journals such as Annual Review of Immunology.</a:t>
            </a:r>
            <a:endParaRPr lang="en-GB" sz="800" dirty="0">
              <a:solidFill>
                <a:schemeClr val="bg1"/>
              </a:solidFill>
              <a:latin typeface="Microsoft YaHei UI" panose="020B0503020204020204" pitchFamily="34" charset="-122"/>
              <a:ea typeface="Microsoft YaHei UI" panose="020B0503020204020204" pitchFamily="34" charset="-122"/>
            </a:endParaRPr>
          </a:p>
        </p:txBody>
      </p:sp>
      <p:grpSp>
        <p:nvGrpSpPr>
          <p:cNvPr id="39" name="Group 38">
            <a:extLst>
              <a:ext uri="{FF2B5EF4-FFF2-40B4-BE49-F238E27FC236}">
                <a16:creationId xmlns:a16="http://schemas.microsoft.com/office/drawing/2014/main" id="{C2B21F55-0683-543E-4A65-E529067AC505}"/>
              </a:ext>
            </a:extLst>
          </p:cNvPr>
          <p:cNvGrpSpPr/>
          <p:nvPr/>
        </p:nvGrpSpPr>
        <p:grpSpPr>
          <a:xfrm>
            <a:off x="279325" y="6643464"/>
            <a:ext cx="2879240" cy="2702896"/>
            <a:chOff x="449812" y="6647768"/>
            <a:chExt cx="2879240" cy="2702896"/>
          </a:xfrm>
        </p:grpSpPr>
        <p:sp>
          <p:nvSpPr>
            <p:cNvPr id="40" name="Google Shape;143;p25">
              <a:extLst>
                <a:ext uri="{FF2B5EF4-FFF2-40B4-BE49-F238E27FC236}">
                  <a16:creationId xmlns:a16="http://schemas.microsoft.com/office/drawing/2014/main" id="{B8E404BD-9DBB-88F8-6C43-8CA79D7B96D9}"/>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42" name="Google Shape;157;p25">
              <a:extLst>
                <a:ext uri="{FF2B5EF4-FFF2-40B4-BE49-F238E27FC236}">
                  <a16:creationId xmlns:a16="http://schemas.microsoft.com/office/drawing/2014/main" id="{2AA4623A-C6AD-2E73-E22C-B5EF9448386D}"/>
                </a:ext>
              </a:extLst>
            </p:cNvPr>
            <p:cNvSpPr txBox="1"/>
            <p:nvPr/>
          </p:nvSpPr>
          <p:spPr>
            <a:xfrm>
              <a:off x="1203530" y="7619951"/>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43" name="Group 42">
              <a:extLst>
                <a:ext uri="{FF2B5EF4-FFF2-40B4-BE49-F238E27FC236}">
                  <a16:creationId xmlns:a16="http://schemas.microsoft.com/office/drawing/2014/main" id="{241CC7B5-85B4-EB0E-8B8F-3B17D873ECBA}"/>
                </a:ext>
              </a:extLst>
            </p:cNvPr>
            <p:cNvGrpSpPr/>
            <p:nvPr/>
          </p:nvGrpSpPr>
          <p:grpSpPr>
            <a:xfrm>
              <a:off x="449812" y="8911600"/>
              <a:ext cx="2879240" cy="439064"/>
              <a:chOff x="857607" y="8330576"/>
              <a:chExt cx="2879240" cy="439064"/>
            </a:xfrm>
          </p:grpSpPr>
          <p:sp>
            <p:nvSpPr>
              <p:cNvPr id="59" name="Google Shape;159;p25">
                <a:extLst>
                  <a:ext uri="{FF2B5EF4-FFF2-40B4-BE49-F238E27FC236}">
                    <a16:creationId xmlns:a16="http://schemas.microsoft.com/office/drawing/2014/main" id="{26A0A430-74B4-1427-7AF7-2319E54DD568}"/>
                  </a:ext>
                </a:extLst>
              </p:cNvPr>
              <p:cNvSpPr txBox="1"/>
              <p:nvPr/>
            </p:nvSpPr>
            <p:spPr>
              <a:xfrm>
                <a:off x="85760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60" name="Google Shape;160;p25">
                <a:extLst>
                  <a:ext uri="{FF2B5EF4-FFF2-40B4-BE49-F238E27FC236}">
                    <a16:creationId xmlns:a16="http://schemas.microsoft.com/office/drawing/2014/main" id="{0F0BD0BC-1B8D-4DBA-3281-02322C83A207}"/>
                  </a:ext>
                </a:extLst>
              </p:cNvPr>
              <p:cNvSpPr txBox="1"/>
              <p:nvPr/>
            </p:nvSpPr>
            <p:spPr>
              <a:xfrm>
                <a:off x="177353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61" name="Google Shape;160;p25">
                <a:extLst>
                  <a:ext uri="{FF2B5EF4-FFF2-40B4-BE49-F238E27FC236}">
                    <a16:creationId xmlns:a16="http://schemas.microsoft.com/office/drawing/2014/main" id="{20D92634-DFB1-2093-0F26-0653B5BD38B3}"/>
                  </a:ext>
                </a:extLst>
              </p:cNvPr>
              <p:cNvSpPr txBox="1"/>
              <p:nvPr/>
            </p:nvSpPr>
            <p:spPr>
              <a:xfrm>
                <a:off x="2701247"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sp>
          <p:nvSpPr>
            <p:cNvPr id="57" name="Oval 56">
              <a:extLst>
                <a:ext uri="{FF2B5EF4-FFF2-40B4-BE49-F238E27FC236}">
                  <a16:creationId xmlns:a16="http://schemas.microsoft.com/office/drawing/2014/main" id="{942FC8B4-8E10-8842-6974-478D0522128F}"/>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CC8D3406-1F03-D12C-DB40-B1EBA3BCBD89}"/>
                </a:ext>
              </a:extLst>
            </p:cNvPr>
            <p:cNvGrpSpPr/>
            <p:nvPr/>
          </p:nvGrpSpPr>
          <p:grpSpPr>
            <a:xfrm>
              <a:off x="2450843" y="8143241"/>
              <a:ext cx="684000" cy="792000"/>
              <a:chOff x="5913033" y="3871168"/>
              <a:chExt cx="684000" cy="792000"/>
            </a:xfrm>
          </p:grpSpPr>
          <p:sp>
            <p:nvSpPr>
              <p:cNvPr id="55" name="Oval 54">
                <a:extLst>
                  <a:ext uri="{FF2B5EF4-FFF2-40B4-BE49-F238E27FC236}">
                    <a16:creationId xmlns:a16="http://schemas.microsoft.com/office/drawing/2014/main" id="{9E1C7540-276D-C926-BA91-0B19DBE457E4}"/>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person wearing glasses&#10;&#10;Description automatically generated with medium confidence">
                <a:extLst>
                  <a:ext uri="{FF2B5EF4-FFF2-40B4-BE49-F238E27FC236}">
                    <a16:creationId xmlns:a16="http://schemas.microsoft.com/office/drawing/2014/main" id="{E61DC9D5-71CC-7BFF-3104-CCF823717C87}"/>
                  </a:ext>
                </a:extLst>
              </p:cNvPr>
              <p:cNvPicPr>
                <a:picLocks noChangeAspect="1"/>
              </p:cNvPicPr>
              <p:nvPr/>
            </p:nvPicPr>
            <p:blipFill>
              <a:blip r:embed="rId3"/>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46" name="Group 45">
              <a:extLst>
                <a:ext uri="{FF2B5EF4-FFF2-40B4-BE49-F238E27FC236}">
                  <a16:creationId xmlns:a16="http://schemas.microsoft.com/office/drawing/2014/main" id="{39F1E018-356A-B810-26E3-4E814B9BE94A}"/>
                </a:ext>
              </a:extLst>
            </p:cNvPr>
            <p:cNvGrpSpPr/>
            <p:nvPr/>
          </p:nvGrpSpPr>
          <p:grpSpPr>
            <a:xfrm>
              <a:off x="1568874" y="8143241"/>
              <a:ext cx="684000" cy="792000"/>
              <a:chOff x="4361335" y="5670994"/>
              <a:chExt cx="684000" cy="792000"/>
            </a:xfrm>
          </p:grpSpPr>
          <p:sp>
            <p:nvSpPr>
              <p:cNvPr id="53" name="Oval 52">
                <a:extLst>
                  <a:ext uri="{FF2B5EF4-FFF2-40B4-BE49-F238E27FC236}">
                    <a16:creationId xmlns:a16="http://schemas.microsoft.com/office/drawing/2014/main" id="{4DCD971A-9219-68DD-59C7-BF9F3B69D592}"/>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erson wearing glasses and a suit&#10;&#10;Description automatically generated with medium confidence">
                <a:extLst>
                  <a:ext uri="{FF2B5EF4-FFF2-40B4-BE49-F238E27FC236}">
                    <a16:creationId xmlns:a16="http://schemas.microsoft.com/office/drawing/2014/main" id="{AF3F0FFF-43B8-2B7E-D7C1-14870F2C674F}"/>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50" name="Group 49">
              <a:extLst>
                <a:ext uri="{FF2B5EF4-FFF2-40B4-BE49-F238E27FC236}">
                  <a16:creationId xmlns:a16="http://schemas.microsoft.com/office/drawing/2014/main" id="{D82196A0-E9E0-C947-FBD8-712E10125D4F}"/>
                </a:ext>
              </a:extLst>
            </p:cNvPr>
            <p:cNvGrpSpPr/>
            <p:nvPr/>
          </p:nvGrpSpPr>
          <p:grpSpPr>
            <a:xfrm>
              <a:off x="690406" y="8138256"/>
              <a:ext cx="684000" cy="792000"/>
              <a:chOff x="4618962" y="4439067"/>
              <a:chExt cx="684000" cy="792000"/>
            </a:xfrm>
          </p:grpSpPr>
          <p:sp>
            <p:nvSpPr>
              <p:cNvPr id="51" name="Oval 50">
                <a:extLst>
                  <a:ext uri="{FF2B5EF4-FFF2-40B4-BE49-F238E27FC236}">
                    <a16:creationId xmlns:a16="http://schemas.microsoft.com/office/drawing/2014/main" id="{3A46A70E-B3C2-CDC7-82D7-52FA89F34DE4}"/>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person wearing glasses and a suit&#10;&#10;Description automatically generated with medium confidence">
                <a:extLst>
                  <a:ext uri="{FF2B5EF4-FFF2-40B4-BE49-F238E27FC236}">
                    <a16:creationId xmlns:a16="http://schemas.microsoft.com/office/drawing/2014/main" id="{F3361B18-1086-B696-E49E-FFB784E15CDB}"/>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pic>
        <p:nvPicPr>
          <p:cNvPr id="36" name="图片 2">
            <a:extLst>
              <a:ext uri="{FF2B5EF4-FFF2-40B4-BE49-F238E27FC236}">
                <a16:creationId xmlns:a16="http://schemas.microsoft.com/office/drawing/2014/main" id="{0B065E4C-0069-0344-9B03-30ECD51AD40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1750" b="90750" l="10055" r="91225">
                        <a14:foregroundMark x1="29799" y1="47000" x2="39671" y2="26000"/>
                        <a14:foregroundMark x1="39671" y1="26000" x2="53931" y2="26000"/>
                        <a14:foregroundMark x1="61060" y1="51500" x2="57221" y2="75250"/>
                        <a14:foregroundMark x1="57221" y1="75250" x2="30347" y2="63500"/>
                        <a14:foregroundMark x1="30347" y1="63500" x2="30347" y2="63375"/>
                        <a14:foregroundMark x1="22121" y1="53000" x2="20841" y2="77125"/>
                        <a14:foregroundMark x1="20841" y1="77125" x2="23766" y2="82125"/>
                        <a14:foregroundMark x1="16636" y1="47750" x2="14808" y2="71000"/>
                        <a14:foregroundMark x1="14808" y1="71000" x2="30896" y2="81000"/>
                        <a14:foregroundMark x1="31444" y1="64875" x2="35283" y2="85125"/>
                        <a14:foregroundMark x1="41316" y1="61500" x2="57221" y2="85500"/>
                        <a14:foregroundMark x1="63254" y1="50000" x2="80804" y2="69500"/>
                        <a14:foregroundMark x1="80804" y1="69500" x2="81901" y2="74250"/>
                        <a14:foregroundMark x1="12797" y1="50000" x2="11820" y2="52004"/>
                        <a14:foregroundMark x1="11775" y1="58431" x2="21207" y2="81125"/>
                        <a14:foregroundMark x1="21207" y1="81125" x2="30347" y2="85500"/>
                        <a14:foregroundMark x1="18830" y1="76125" x2="14991" y2="86250"/>
                        <a14:foregroundMark x1="11152" y1="67500" x2="13346" y2="81000"/>
                        <a14:foregroundMark x1="63254" y1="60375" x2="79707" y2="85125"/>
                        <a14:foregroundMark x1="78062" y1="64125" x2="86837" y2="84375"/>
                        <a14:foregroundMark x1="86837" y1="84375" x2="86837" y2="84375"/>
                        <a14:foregroundMark x1="76417" y1="60750" x2="91042" y2="86250"/>
                        <a14:foregroundMark x1="91042" y1="86250" x2="91225" y2="90750"/>
                        <a14:foregroundMark x1="32541" y1="27125" x2="57221" y2="22625"/>
                        <a14:foregroundMark x1="56124" y1="24875" x2="32541" y2="22250"/>
                        <a14:foregroundMark x1="40219" y1="23375" x2="41865" y2="14750"/>
                        <a14:foregroundMark x1="47898" y1="21875" x2="44811" y2="13733"/>
                        <a14:foregroundMark x1="52834" y1="20375" x2="49543" y2="14750"/>
                        <a14:foregroundMark x1="56124" y1="27875" x2="56673" y2="19625"/>
                        <a14:foregroundMark x1="56429" y1="29641" x2="58867" y2="20750"/>
                        <a14:foregroundMark x1="50091" y1="22625" x2="56219" y2="29608"/>
                        <a14:foregroundMark x1="50091" y1="21500" x2="30347" y2="26000"/>
                        <a14:foregroundMark x1="45338" y1="13125" x2="41316" y2="13000"/>
                        <a14:foregroundMark x1="48263" y1="14000" x2="46069" y2="13625"/>
                        <a14:backgroundMark x1="9141" y1="52375" x2="10603" y2="57250"/>
                        <a14:backgroundMark x1="9689" y1="57125" x2="10055" y2="58625"/>
                        <a14:backgroundMark x1="9324" y1="56750" x2="10786" y2="58375"/>
                        <a14:backgroundMark x1="58318" y1="31250" x2="56673" y2="32500"/>
                        <a14:backgroundMark x1="58684" y1="30000" x2="57038" y2="34750"/>
                        <a14:backgroundMark x1="27605" y1="23750" x2="29982" y2="26500"/>
                        <a14:backgroundMark x1="25960" y1="23875" x2="30165" y2="26000"/>
                        <a14:backgroundMark x1="43641" y1="11250" x2="46252" y2="11250"/>
                        <a14:backgroundMark x1="40461" y1="12055" x2="38574" y2="12125"/>
                        <a14:backgroundMark x1="44680" y1="11899" x2="44244" y2="11915"/>
                      </a14:backgroundRemoval>
                    </a14:imgEffect>
                  </a14:imgLayer>
                </a14:imgProps>
              </a:ext>
            </a:extLst>
          </a:blip>
          <a:srcRect l="7456" t="8895" r="12895" b="28610"/>
          <a:stretch/>
        </p:blipFill>
        <p:spPr>
          <a:xfrm>
            <a:off x="40319" y="1109990"/>
            <a:ext cx="1728439" cy="1987070"/>
          </a:xfrm>
          <a:prstGeom prst="rect">
            <a:avLst/>
          </a:prstGeom>
        </p:spPr>
      </p:pic>
      <p:pic>
        <p:nvPicPr>
          <p:cNvPr id="26" name="Picture 25">
            <a:extLst>
              <a:ext uri="{FF2B5EF4-FFF2-40B4-BE49-F238E27FC236}">
                <a16:creationId xmlns:a16="http://schemas.microsoft.com/office/drawing/2014/main" id="{B09A1B27-5C29-B140-9E25-A08D801C98B5}"/>
              </a:ext>
            </a:extLst>
          </p:cNvPr>
          <p:cNvPicPr>
            <a:picLocks noChangeAspect="1"/>
          </p:cNvPicPr>
          <p:nvPr/>
        </p:nvPicPr>
        <p:blipFill rotWithShape="1">
          <a:blip r:embed="rId8"/>
          <a:srcRect l="10920" t="7031" r="9268" b="33081"/>
          <a:stretch/>
        </p:blipFill>
        <p:spPr>
          <a:xfrm>
            <a:off x="1393664" y="6921762"/>
            <a:ext cx="637108" cy="717083"/>
          </a:xfrm>
          <a:prstGeom prst="ellipse">
            <a:avLst/>
          </a:prstGeom>
        </p:spPr>
      </p:pic>
      <p:sp>
        <p:nvSpPr>
          <p:cNvPr id="32" name="Google Shape;138;p25">
            <a:extLst>
              <a:ext uri="{FF2B5EF4-FFF2-40B4-BE49-F238E27FC236}">
                <a16:creationId xmlns:a16="http://schemas.microsoft.com/office/drawing/2014/main" id="{C33BB339-01A9-F74C-9DA6-1AA04D20BCF2}"/>
              </a:ext>
            </a:extLst>
          </p:cNvPr>
          <p:cNvSpPr txBox="1"/>
          <p:nvPr/>
        </p:nvSpPr>
        <p:spPr>
          <a:xfrm>
            <a:off x="1632317" y="1598214"/>
            <a:ext cx="1979859" cy="1079924"/>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700" b="1" dirty="0">
                <a:solidFill>
                  <a:schemeClr val="bg1"/>
                </a:solidFill>
                <a:latin typeface="Arial" panose="020B0604020202020204" pitchFamily="34" charset="0"/>
                <a:cs typeface="Arial" panose="020B0604020202020204" pitchFamily="34" charset="0"/>
              </a:rPr>
              <a:t>Time</a:t>
            </a:r>
            <a:r>
              <a:rPr lang="zh-CN" altLang="en-US" sz="700" b="1" dirty="0">
                <a:solidFill>
                  <a:schemeClr val="bg1"/>
                </a:solidFill>
                <a:latin typeface="Arial" panose="020B0604020202020204" pitchFamily="34" charset="0"/>
                <a:cs typeface="Arial" panose="020B0604020202020204" pitchFamily="34" charset="0"/>
              </a:rPr>
              <a:t> </a:t>
            </a:r>
            <a:r>
              <a:rPr lang="en-US" altLang="zh-CN" sz="700" b="1" dirty="0">
                <a:solidFill>
                  <a:schemeClr val="bg1"/>
                </a:solidFill>
                <a:latin typeface="Arial" panose="020B0604020202020204" pitchFamily="34" charset="0"/>
                <a:cs typeface="Arial" panose="020B0604020202020204" pitchFamily="34" charset="0"/>
              </a:rPr>
              <a:t>(China): 2024-6-20 9:00-11:00</a:t>
            </a:r>
          </a:p>
          <a:p>
            <a:pPr>
              <a:lnSpc>
                <a:spcPct val="150000"/>
              </a:lnSpc>
            </a:pPr>
            <a:r>
              <a:rPr lang="en-US" altLang="zh-CN" sz="700" b="1" dirty="0">
                <a:solidFill>
                  <a:schemeClr val="bg1"/>
                </a:solidFill>
                <a:latin typeface="Arial" panose="020B0604020202020204" pitchFamily="34" charset="0"/>
                <a:cs typeface="Arial" panose="020B0604020202020204" pitchFamily="34" charset="0"/>
              </a:rPr>
              <a:t>Address: Building B2, 201 room, Guangzhou Laboratory</a:t>
            </a:r>
          </a:p>
          <a:p>
            <a:pPr marL="0" marR="0" lvl="0" indent="0" algn="l" rtl="0">
              <a:lnSpc>
                <a:spcPct val="150000"/>
              </a:lnSpc>
              <a:spcBef>
                <a:spcPts val="0"/>
              </a:spcBef>
              <a:spcAft>
                <a:spcPts val="0"/>
              </a:spcAft>
              <a:buNone/>
            </a:pPr>
            <a:r>
              <a:rPr lang="en-US" altLang="zh-CN" sz="700" b="1" dirty="0">
                <a:solidFill>
                  <a:schemeClr val="bg1"/>
                </a:solidFill>
                <a:latin typeface="Arial" panose="020B0604020202020204" pitchFamily="34" charset="0"/>
                <a:cs typeface="Arial" panose="020B0604020202020204" pitchFamily="34" charset="0"/>
              </a:rPr>
              <a:t>Tencent Meeting: 399-6661-4494</a:t>
            </a:r>
            <a:br>
              <a:rPr lang="en-US" altLang="zh-CN" sz="700" b="1" dirty="0">
                <a:solidFill>
                  <a:schemeClr val="bg1"/>
                </a:solidFill>
                <a:latin typeface="Arial" panose="020B0604020202020204" pitchFamily="34" charset="0"/>
                <a:cs typeface="Arial" panose="020B0604020202020204" pitchFamily="34" charset="0"/>
              </a:rPr>
            </a:br>
            <a:r>
              <a:rPr lang="en-GB" altLang="zh-CN" sz="7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7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7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a:lnSpc>
                <a:spcPct val="150000"/>
              </a:lnSpc>
            </a:pPr>
            <a:endParaRPr lang="en-US" altLang="zh-CN" sz="700" b="1" dirty="0">
              <a:solidFill>
                <a:schemeClr val="bg1"/>
              </a:solidFill>
              <a:latin typeface="Arial" panose="020B0604020202020204" pitchFamily="34" charset="0"/>
              <a:cs typeface="Arial" panose="020B0604020202020204" pitchFamily="34" charset="0"/>
            </a:endParaRPr>
          </a:p>
        </p:txBody>
      </p:sp>
      <p:grpSp>
        <p:nvGrpSpPr>
          <p:cNvPr id="33" name="组合 27">
            <a:extLst>
              <a:ext uri="{FF2B5EF4-FFF2-40B4-BE49-F238E27FC236}">
                <a16:creationId xmlns:a16="http://schemas.microsoft.com/office/drawing/2014/main" id="{2AD3411E-2E8B-F741-938C-2A032559D687}"/>
              </a:ext>
            </a:extLst>
          </p:cNvPr>
          <p:cNvGrpSpPr/>
          <p:nvPr/>
        </p:nvGrpSpPr>
        <p:grpSpPr>
          <a:xfrm>
            <a:off x="2801416" y="2617767"/>
            <a:ext cx="612000" cy="611505"/>
            <a:chOff x="1568" y="4604"/>
            <a:chExt cx="1134" cy="1134"/>
          </a:xfrm>
        </p:grpSpPr>
        <p:sp>
          <p:nvSpPr>
            <p:cNvPr id="34" name="Rectangle 50">
              <a:extLst>
                <a:ext uri="{FF2B5EF4-FFF2-40B4-BE49-F238E27FC236}">
                  <a16:creationId xmlns:a16="http://schemas.microsoft.com/office/drawing/2014/main" id="{826D83B9-D89F-194D-B8E8-5E729517E0E9}"/>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图片 22">
              <a:extLst>
                <a:ext uri="{FF2B5EF4-FFF2-40B4-BE49-F238E27FC236}">
                  <a16:creationId xmlns:a16="http://schemas.microsoft.com/office/drawing/2014/main" id="{9ED2C621-23BF-4F4D-9C7F-F9ACE961F99D}"/>
                </a:ext>
              </a:extLst>
            </p:cNvPr>
            <p:cNvPicPr>
              <a:picLocks noChangeAspect="1"/>
            </p:cNvPicPr>
            <p:nvPr/>
          </p:nvPicPr>
          <p:blipFill>
            <a:blip r:embed="rId9"/>
            <a:stretch>
              <a:fillRect/>
            </a:stretch>
          </p:blipFill>
          <p:spPr>
            <a:xfrm>
              <a:off x="1598" y="4640"/>
              <a:ext cx="1092" cy="1085"/>
            </a:xfrm>
            <a:prstGeom prst="rect">
              <a:avLst/>
            </a:prstGeom>
          </p:spPr>
        </p:pic>
      </p:grpSp>
      <p:pic>
        <p:nvPicPr>
          <p:cNvPr id="37" name="图片 4">
            <a:extLst>
              <a:ext uri="{FF2B5EF4-FFF2-40B4-BE49-F238E27FC236}">
                <a16:creationId xmlns:a16="http://schemas.microsoft.com/office/drawing/2014/main" id="{BEA5256D-7930-5945-9240-7C3FE46536E9}"/>
              </a:ext>
            </a:extLst>
          </p:cNvPr>
          <p:cNvPicPr>
            <a:picLocks noChangeAspect="1"/>
          </p:cNvPicPr>
          <p:nvPr/>
        </p:nvPicPr>
        <p:blipFill>
          <a:blip r:embed="rId10"/>
          <a:stretch>
            <a:fillRect/>
          </a:stretch>
        </p:blipFill>
        <p:spPr>
          <a:xfrm>
            <a:off x="1970336" y="2617272"/>
            <a:ext cx="620039" cy="6120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669</Words>
  <Application>Microsoft Macintosh PowerPoint</Application>
  <PresentationFormat>Custom</PresentationFormat>
  <Paragraphs>39</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Calibri</vt:lpstr>
      <vt:lpstr>Arial</vt:lpstr>
      <vt:lpstr>Microsoft YaHei UI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蒋玖宏</cp:lastModifiedBy>
  <cp:revision>165</cp:revision>
  <cp:lastPrinted>2024-06-18T13:51:28Z</cp:lastPrinted>
  <dcterms:created xsi:type="dcterms:W3CDTF">2023-11-28T10:04:21Z</dcterms:created>
  <dcterms:modified xsi:type="dcterms:W3CDTF">2024-06-19T01:23:07Z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